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64" r:id="rId3"/>
    <p:sldId id="258" r:id="rId4"/>
    <p:sldId id="257" r:id="rId5"/>
    <p:sldId id="260" r:id="rId6"/>
    <p:sldId id="262" r:id="rId7"/>
    <p:sldId id="261" r:id="rId8"/>
    <p:sldId id="265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614" autoAdjust="0"/>
  </p:normalViewPr>
  <p:slideViewPr>
    <p:cSldViewPr snapToGrid="0" snapToObjects="1">
      <p:cViewPr>
        <p:scale>
          <a:sx n="90" d="100"/>
          <a:sy n="90" d="100"/>
        </p:scale>
        <p:origin x="-936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839CDB-F8F7-9243-8E88-0B5533EBE203}" type="datetime1">
              <a:rPr lang="fr-FR"/>
              <a:pPr>
                <a:defRPr/>
              </a:pPr>
              <a:t>21/09/20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1598AE-BCD0-1543-BA6D-D8C18B32851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679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1598AE-BCD0-1543-BA6D-D8C18B328518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929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B97E-4569-D640-AC9A-6E5C177EC4C8}" type="datetime1">
              <a:rPr lang="fr-FR"/>
              <a:pPr>
                <a:defRPr/>
              </a:pPr>
              <a:t>21/09/20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9568A-3541-134E-B196-955AE123A36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21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6D2F6-F407-0E43-8FA7-924792DE666B}" type="datetime1">
              <a:rPr lang="fr-FR"/>
              <a:pPr>
                <a:defRPr/>
              </a:pPr>
              <a:t>21/09/20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D25E6-6A74-C94A-A84E-E143EAEDCFC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1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B5F5-F2DD-2648-90F4-433B90587CA1}" type="datetime1">
              <a:rPr lang="fr-FR"/>
              <a:pPr>
                <a:defRPr/>
              </a:pPr>
              <a:t>21/09/20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87E89-DAE2-1346-A3A5-452A685F666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05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9DED6-0876-7F4B-8DEC-363D02B773E7}" type="datetime1">
              <a:rPr lang="fr-FR"/>
              <a:pPr>
                <a:defRPr/>
              </a:pPr>
              <a:t>21/09/20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B50ED-2B08-024B-889D-1230C732A5E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18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B970-F2D2-1D42-BA94-48C7387DF535}" type="datetime1">
              <a:rPr lang="fr-FR"/>
              <a:pPr>
                <a:defRPr/>
              </a:pPr>
              <a:t>21/09/20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E653A-351A-C442-9EAA-4BCD2AE5E1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7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0D580-FBA6-3140-9DB8-FEB182713F25}" type="datetime1">
              <a:rPr lang="fr-FR"/>
              <a:pPr>
                <a:defRPr/>
              </a:pPr>
              <a:t>21/09/20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76A40-0F98-A748-8D8D-F61A7281F53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57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05267-E3B8-2648-AA55-262F17633CE8}" type="datetime1">
              <a:rPr lang="fr-FR"/>
              <a:pPr>
                <a:defRPr/>
              </a:pPr>
              <a:t>21/09/20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E6405-FA0C-5647-B536-B16CEBDA6F2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14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194D8-8E5E-E842-9F0B-303F3DAF0DC2}" type="datetime1">
              <a:rPr lang="fr-FR"/>
              <a:pPr>
                <a:defRPr/>
              </a:pPr>
              <a:t>21/09/20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3EEA2-59D0-CA43-A219-DAB0DCFB43B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60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6931-F4DB-2D4B-BEA6-7D87256755D6}" type="datetime1">
              <a:rPr lang="fr-FR"/>
              <a:pPr>
                <a:defRPr/>
              </a:pPr>
              <a:t>21/09/20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56319-F904-9A48-B77A-72AF96D63F5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04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50498-8638-C441-B78E-20E3AD7E29C6}" type="datetime1">
              <a:rPr lang="fr-FR"/>
              <a:pPr>
                <a:defRPr/>
              </a:pPr>
              <a:t>21/09/20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BBFD8-3608-EB4B-8C64-0419D2ABAE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56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939E6-68C3-CF44-9955-153F616100D5}" type="datetime1">
              <a:rPr lang="fr-FR"/>
              <a:pPr>
                <a:defRPr/>
              </a:pPr>
              <a:t>21/09/20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AA76A-A293-D845-9469-7F50E7B780A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56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92C38165-A2F8-614E-A4DB-473CA171C0CA}" type="datetime1">
              <a:rPr lang="fr-FR"/>
              <a:pPr>
                <a:defRPr/>
              </a:pPr>
              <a:t>21/09/20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05FD7C23-F4D2-D245-8E75-C2A16C74809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pic>
        <p:nvPicPr>
          <p:cNvPr id="2" name="Image 1" descr="Logo SABIX 2020.jpg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54" y="1"/>
            <a:ext cx="1488041" cy="9026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SABIX</a:t>
            </a:r>
            <a:b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A.G. du </a:t>
            </a:r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22/O9/2020</a:t>
            </a:r>
            <a:endParaRPr lang="fr-F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4000" dirty="0" smtClean="0">
                <a:solidFill>
                  <a:srgbClr val="FF0000"/>
                </a:solidFill>
                <a:ea typeface="+mn-ea"/>
                <a:cs typeface="+mn-cs"/>
              </a:rPr>
              <a:t>Compte rendu financier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ctrTitle"/>
          </p:nvPr>
        </p:nvSpPr>
        <p:spPr>
          <a:xfrm>
            <a:off x="802586" y="759162"/>
            <a:ext cx="7772400" cy="1357730"/>
          </a:xfrm>
        </p:spPr>
        <p:txBody>
          <a:bodyPr/>
          <a:lstStyle/>
          <a:p>
            <a:pPr eaLnBrk="1" hangingPunct="1"/>
            <a:r>
              <a:rPr lang="fr-FR" sz="4000" dirty="0" smtClean="0">
                <a:latin typeface="Calibri" charset="0"/>
                <a:ea typeface="ＭＳ Ｐゴシック" charset="0"/>
                <a:cs typeface="ＭＳ Ｐゴシック" charset="0"/>
              </a:rPr>
              <a:t>Remarque préliminaire</a:t>
            </a:r>
            <a:endParaRPr lang="fr-FR" sz="4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05094" y="2540270"/>
            <a:ext cx="7342936" cy="3124503"/>
          </a:xfrm>
        </p:spPr>
        <p:txBody>
          <a:bodyPr rtlCol="0">
            <a:normAutofit fontScale="5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4000" dirty="0" smtClean="0">
                <a:solidFill>
                  <a:srgbClr val="FF0000"/>
                </a:solidFill>
                <a:ea typeface="+mn-ea"/>
                <a:cs typeface="+mn-cs"/>
              </a:rPr>
              <a:t>Les analyses concernent l’évolution de nos comptes bancaires.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4000" dirty="0" smtClean="0">
                <a:solidFill>
                  <a:srgbClr val="FF0000"/>
                </a:solidFill>
                <a:ea typeface="+mn-ea"/>
                <a:cs typeface="+mn-cs"/>
              </a:rPr>
              <a:t>Elles ne prennent  pas en compte des rubriques habituelles des bilans d’entreprise :</a:t>
            </a:r>
          </a:p>
          <a:p>
            <a:pPr marL="571500" indent="-571500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sz="4000" dirty="0">
                <a:solidFill>
                  <a:srgbClr val="FF0000"/>
                </a:solidFill>
                <a:ea typeface="+mn-ea"/>
                <a:cs typeface="+mn-cs"/>
              </a:rPr>
              <a:t>n</a:t>
            </a:r>
            <a:r>
              <a:rPr lang="fr-FR" sz="4000" dirty="0" smtClean="0">
                <a:solidFill>
                  <a:srgbClr val="FF0000"/>
                </a:solidFill>
                <a:ea typeface="+mn-ea"/>
                <a:cs typeface="+mn-cs"/>
              </a:rPr>
              <a:t>ous n’avons pas de matériel en propre qui pourrait faire l’objet d’amortissements.</a:t>
            </a:r>
          </a:p>
          <a:p>
            <a:pPr marL="571500" indent="-571500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sz="4000" dirty="0">
                <a:solidFill>
                  <a:srgbClr val="FF0000"/>
                </a:solidFill>
                <a:ea typeface="+mn-ea"/>
                <a:cs typeface="+mn-cs"/>
              </a:rPr>
              <a:t>n</a:t>
            </a:r>
            <a:r>
              <a:rPr lang="fr-FR" sz="4000" dirty="0" smtClean="0">
                <a:solidFill>
                  <a:srgbClr val="FF0000"/>
                </a:solidFill>
                <a:ea typeface="+mn-ea"/>
                <a:cs typeface="+mn-cs"/>
              </a:rPr>
              <a:t>otre stock de bulletins n’est pas valorisé , seule sa variation est constatée : « Ventes diverses »</a:t>
            </a:r>
          </a:p>
          <a:p>
            <a:pPr marL="571500" indent="-571500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sz="4000" dirty="0">
                <a:solidFill>
                  <a:srgbClr val="FF0000"/>
                </a:solidFill>
                <a:ea typeface="+mn-ea"/>
                <a:cs typeface="+mn-cs"/>
              </a:rPr>
              <a:t>p</a:t>
            </a:r>
            <a:r>
              <a:rPr lang="fr-FR" sz="4000" dirty="0" smtClean="0">
                <a:solidFill>
                  <a:srgbClr val="FF0000"/>
                </a:solidFill>
                <a:ea typeface="+mn-ea"/>
                <a:cs typeface="+mn-cs"/>
              </a:rPr>
              <a:t>as de charges ou recettes constatées d’avance. 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4000" dirty="0" smtClean="0">
              <a:solidFill>
                <a:srgbClr val="FF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10508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Evolution de nos avoirs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841988"/>
              </p:ext>
            </p:extLst>
          </p:nvPr>
        </p:nvGraphicFramePr>
        <p:xfrm>
          <a:off x="1085850" y="1624893"/>
          <a:ext cx="7351713" cy="3797485"/>
        </p:xfrm>
        <a:graphic>
          <a:graphicData uri="http://schemas.openxmlformats.org/drawingml/2006/table">
            <a:tbl>
              <a:tblPr lastRow="1"/>
              <a:tblGrid>
                <a:gridCol w="2451100"/>
                <a:gridCol w="2449513"/>
                <a:gridCol w="2451100"/>
              </a:tblGrid>
              <a:tr h="6281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Au 31/12/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2018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Au 31/12/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2019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Banque Postale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4738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5 916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Caisse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Livret A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84 390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85 023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Livret B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46 971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47 018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Sicav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PayPal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152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408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Total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136 251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138 365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Différence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Brute 2019 - 2018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+ 2 114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>
          <a:xfrm>
            <a:off x="736600" y="15201"/>
            <a:ext cx="7673975" cy="954087"/>
          </a:xfrm>
        </p:spPr>
        <p:txBody>
          <a:bodyPr/>
          <a:lstStyle/>
          <a:p>
            <a:pPr eaLnBrk="1" hangingPunct="1"/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2019 </a:t>
            </a:r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: Emplois / Ressources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151075"/>
              </p:ext>
            </p:extLst>
          </p:nvPr>
        </p:nvGraphicFramePr>
        <p:xfrm>
          <a:off x="1243894" y="1025507"/>
          <a:ext cx="6838950" cy="4747422"/>
        </p:xfrm>
        <a:graphic>
          <a:graphicData uri="http://schemas.openxmlformats.org/drawingml/2006/table">
            <a:tbl>
              <a:tblPr lastRow="1"/>
              <a:tblGrid>
                <a:gridCol w="2530621"/>
                <a:gridCol w="957709"/>
                <a:gridCol w="2439719"/>
                <a:gridCol w="910901"/>
              </a:tblGrid>
              <a:tr h="42793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Impression Bulletin 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63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3 291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Cotisations +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abonmts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7 150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91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Divers, AG, sortie cimetière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1 532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Subventions AX &amp; FX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2 000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8881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Acq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. Eaux fortes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Charlet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, Carte frontières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337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Ventes diverses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1 024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869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BibNum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186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Reprise solde AMUSIX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2 869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97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Frais postaux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1 862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57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Broch.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Équ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. du Mérite &amp;Témoignage Gd Guerre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3 199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557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Mise en ligne bulletins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1 019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925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Frais financier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183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Produits financiers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680 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557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Total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11 609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Total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13 723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5409" name="ZoneTexte 3"/>
          <p:cNvSpPr txBox="1">
            <a:spLocks noChangeArrowheads="1"/>
          </p:cNvSpPr>
          <p:nvPr/>
        </p:nvSpPr>
        <p:spPr bwMode="auto">
          <a:xfrm>
            <a:off x="1243894" y="5861840"/>
            <a:ext cx="68389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1800" b="1" smtClean="0"/>
              <a:t>Solde : + </a:t>
            </a:r>
            <a:r>
              <a:rPr lang="fr-FR" sz="1800" b="1" dirty="0" smtClean="0"/>
              <a:t>2 114 € mais facture du B 64 (4 210 €) non reçue</a:t>
            </a:r>
            <a:endParaRPr lang="fr-FR" sz="1800" b="1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>
          <a:xfrm>
            <a:off x="1346200" y="750888"/>
            <a:ext cx="7064375" cy="954087"/>
          </a:xfrm>
        </p:spPr>
        <p:txBody>
          <a:bodyPr/>
          <a:lstStyle/>
          <a:p>
            <a:pPr eaLnBrk="1" hangingPunct="1"/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Aperçu </a:t>
            </a:r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2020</a:t>
            </a:r>
            <a:b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fr-FR" sz="2400" dirty="0">
                <a:latin typeface="Calibri" charset="0"/>
                <a:ea typeface="ＭＳ Ｐゴシック" charset="0"/>
                <a:cs typeface="ＭＳ Ｐゴシック" charset="0"/>
              </a:rPr>
              <a:t>R</a:t>
            </a:r>
            <a:r>
              <a:rPr lang="fr-FR" sz="2400" dirty="0" smtClean="0">
                <a:latin typeface="Calibri" charset="0"/>
                <a:ea typeface="ＭＳ Ｐゴシック" charset="0"/>
                <a:cs typeface="ＭＳ Ｐゴシック" charset="0"/>
              </a:rPr>
              <a:t>essources</a:t>
            </a:r>
            <a:endParaRPr lang="fr-FR" sz="2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135635"/>
              </p:ext>
            </p:extLst>
          </p:nvPr>
        </p:nvGraphicFramePr>
        <p:xfrm>
          <a:off x="2949575" y="2283531"/>
          <a:ext cx="4513263" cy="2603485"/>
        </p:xfrm>
        <a:graphic>
          <a:graphicData uri="http://schemas.openxmlformats.org/drawingml/2006/table">
            <a:tbl>
              <a:tblPr/>
              <a:tblGrid>
                <a:gridCol w="2683561"/>
                <a:gridCol w="1829702"/>
              </a:tblGrid>
              <a:tr h="4963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Cotisations 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2020 reçues </a:t>
                      </a: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7 200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805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Abonnements</a:t>
                      </a: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 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100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22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Subvention FX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 </a:t>
                      </a: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000</a:t>
                      </a: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634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Ventes diverses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505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63420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Total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8 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805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850444" y="5432781"/>
            <a:ext cx="488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Nous sommes actuellement 104 cotisants 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Engagements 2020</a:t>
            </a:r>
            <a:endParaRPr lang="fr-F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162809"/>
              </p:ext>
            </p:extLst>
          </p:nvPr>
        </p:nvGraphicFramePr>
        <p:xfrm>
          <a:off x="2257777" y="1417638"/>
          <a:ext cx="4416778" cy="3687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445"/>
                <a:gridCol w="1820333"/>
              </a:tblGrid>
              <a:tr h="351378">
                <a:tc>
                  <a:txBody>
                    <a:bodyPr/>
                    <a:lstStyle/>
                    <a:p>
                      <a:r>
                        <a:rPr lang="fr-FR" dirty="0" smtClean="0"/>
                        <a:t>Bulletins 64 &amp; 65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5 734</a:t>
                      </a:r>
                      <a:endParaRPr lang="fr-FR" dirty="0"/>
                    </a:p>
                  </a:txBody>
                  <a:tcPr/>
                </a:tc>
              </a:tr>
              <a:tr h="351378">
                <a:tc>
                  <a:txBody>
                    <a:bodyPr/>
                    <a:lstStyle/>
                    <a:p>
                      <a:r>
                        <a:rPr lang="fr-FR" dirty="0" smtClean="0"/>
                        <a:t>Bulletin 66 (</a:t>
                      </a:r>
                      <a:r>
                        <a:rPr lang="fr-FR" dirty="0" smtClean="0"/>
                        <a:t>estimé)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</a:t>
                      </a:r>
                      <a:r>
                        <a:rPr lang="fr-FR" baseline="0" dirty="0" smtClean="0"/>
                        <a:t> 000</a:t>
                      </a:r>
                      <a:endParaRPr lang="fr-FR" dirty="0"/>
                    </a:p>
                  </a:txBody>
                  <a:tcPr/>
                </a:tc>
              </a:tr>
              <a:tr h="351378">
                <a:tc>
                  <a:txBody>
                    <a:bodyPr/>
                    <a:lstStyle/>
                    <a:p>
                      <a:r>
                        <a:rPr lang="fr-FR" dirty="0" smtClean="0"/>
                        <a:t>Mises en ligne B 64 &amp; 65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1 037</a:t>
                      </a:r>
                      <a:endParaRPr lang="fr-FR" dirty="0"/>
                    </a:p>
                  </a:txBody>
                  <a:tcPr/>
                </a:tc>
              </a:tr>
              <a:tr h="351378">
                <a:tc>
                  <a:txBody>
                    <a:bodyPr/>
                    <a:lstStyle/>
                    <a:p>
                      <a:r>
                        <a:rPr lang="fr-FR" dirty="0" smtClean="0"/>
                        <a:t>Achats Poincaré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51 350</a:t>
                      </a:r>
                      <a:endParaRPr lang="fr-FR" dirty="0"/>
                    </a:p>
                  </a:txBody>
                  <a:tcPr/>
                </a:tc>
              </a:tr>
              <a:tr h="351378">
                <a:tc>
                  <a:txBody>
                    <a:bodyPr/>
                    <a:lstStyle/>
                    <a:p>
                      <a:r>
                        <a:rPr lang="fr-FR" dirty="0" smtClean="0"/>
                        <a:t>Barrandien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2 625</a:t>
                      </a:r>
                      <a:endParaRPr lang="fr-FR" dirty="0"/>
                    </a:p>
                  </a:txBody>
                  <a:tcPr/>
                </a:tc>
              </a:tr>
              <a:tr h="3954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Brochures Trésors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2 838</a:t>
                      </a:r>
                      <a:endParaRPr lang="fr-FR" dirty="0"/>
                    </a:p>
                  </a:txBody>
                  <a:tcPr/>
                </a:tc>
              </a:tr>
              <a:tr h="351378">
                <a:tc>
                  <a:txBody>
                    <a:bodyPr/>
                    <a:lstStyle/>
                    <a:p>
                      <a:r>
                        <a:rPr lang="fr-FR" dirty="0" smtClean="0"/>
                        <a:t>Poste (</a:t>
                      </a:r>
                      <a:r>
                        <a:rPr lang="fr-FR" dirty="0" smtClean="0"/>
                        <a:t>estimée)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2 000</a:t>
                      </a:r>
                      <a:endParaRPr lang="fr-FR" dirty="0"/>
                    </a:p>
                  </a:txBody>
                  <a:tcPr/>
                </a:tc>
              </a:tr>
              <a:tr h="351378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Portrait de G. de Vernon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1 002</a:t>
                      </a:r>
                      <a:endParaRPr lang="fr-FR" dirty="0"/>
                    </a:p>
                  </a:txBody>
                  <a:tcPr/>
                </a:tc>
              </a:tr>
              <a:tr h="351378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Épures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750</a:t>
                      </a:r>
                      <a:endParaRPr lang="fr-FR" dirty="0"/>
                    </a:p>
                  </a:txBody>
                  <a:tcPr/>
                </a:tc>
              </a:tr>
              <a:tr h="351378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69 336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945444" y="267054"/>
            <a:ext cx="6618112" cy="678390"/>
          </a:xfrm>
        </p:spPr>
        <p:txBody>
          <a:bodyPr/>
          <a:lstStyle/>
          <a:p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Remarques générales</a:t>
            </a:r>
            <a:endParaRPr lang="fr-F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8578"/>
          </a:xfrm>
        </p:spPr>
        <p:txBody>
          <a:bodyPr/>
          <a:lstStyle/>
          <a:p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En 2020 nous avons dépensé une partie de nos réserves pour enrichir le fonds patrimonial de la bibliothèque avec des documents exceptionnels.</a:t>
            </a:r>
          </a:p>
          <a:p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La mise en place d’une procédure de préemption a permis de réduire considérablement les montants investis</a:t>
            </a:r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Nous garderons une réserve de l’ordre de :</a:t>
            </a:r>
          </a:p>
          <a:p>
            <a:pPr marL="0" indent="0" algn="ctr">
              <a:buNone/>
            </a:pPr>
            <a:r>
              <a:rPr lang="fr-FR" dirty="0" smtClean="0">
                <a:latin typeface="Calibri" charset="0"/>
                <a:ea typeface="ＭＳ Ｐゴシック" charset="0"/>
                <a:cs typeface="ＭＳ Ｐゴシック" charset="0"/>
              </a:rPr>
              <a:t> 70 000 €</a:t>
            </a:r>
            <a:endParaRPr lang="fr-FR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fr-FR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ctr"/>
            <a:endParaRPr lang="fr-FR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ctr"/>
            <a:r>
              <a:rPr lang="fr-FR" dirty="0">
                <a:latin typeface="Calibri" charset="0"/>
                <a:ea typeface="ＭＳ Ｐゴシック" charset="0"/>
                <a:cs typeface="ＭＳ Ｐゴシック" charset="0"/>
              </a:rPr>
              <a:t>Des questions?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41081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28847</TotalTime>
  <Words>353</Words>
  <Application>Microsoft Macintosh PowerPoint</Application>
  <PresentationFormat>Présentation à l'écran (4:3)</PresentationFormat>
  <Paragraphs>111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SABIX A.G. du 22/O9/2020</vt:lpstr>
      <vt:lpstr>Remarque préliminaire</vt:lpstr>
      <vt:lpstr>Evolution de nos avoirs</vt:lpstr>
      <vt:lpstr>2019 : Emplois / Ressources</vt:lpstr>
      <vt:lpstr>Aperçu 2020 Ressources</vt:lpstr>
      <vt:lpstr>Engagements 2020</vt:lpstr>
      <vt:lpstr> Remarques générales</vt:lpstr>
      <vt:lpstr>Questions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SABIX A.G. du 27/06/2011</dc:title>
  <dc:creator>Charles PIN</dc:creator>
  <cp:lastModifiedBy>Charles Henri PIN</cp:lastModifiedBy>
  <cp:revision>157</cp:revision>
  <cp:lastPrinted>2015-06-20T07:29:40Z</cp:lastPrinted>
  <dcterms:created xsi:type="dcterms:W3CDTF">2013-06-22T03:52:01Z</dcterms:created>
  <dcterms:modified xsi:type="dcterms:W3CDTF">2020-09-22T12:46:08Z</dcterms:modified>
</cp:coreProperties>
</file>